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8"/>
  </p:notesMasterIdLst>
  <p:sldIdLst>
    <p:sldId id="256" r:id="rId14"/>
    <p:sldId id="257" r:id="rId15"/>
    <p:sldId id="259" r:id="rId16"/>
    <p:sldId id="287" r:id="rId17"/>
    <p:sldId id="261" r:id="rId18"/>
    <p:sldId id="262" r:id="rId19"/>
    <p:sldId id="288" r:id="rId20"/>
    <p:sldId id="312" r:id="rId21"/>
    <p:sldId id="297" r:id="rId22"/>
    <p:sldId id="296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79" r:id="rId3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90A6"/>
    <a:srgbClr val="29B19A"/>
    <a:srgbClr val="F7B047"/>
    <a:srgbClr val="4194A5"/>
    <a:srgbClr val="39818F"/>
    <a:srgbClr val="22B89B"/>
    <a:srgbClr val="34A6A1"/>
    <a:srgbClr val="FFFF66"/>
    <a:srgbClr val="47A1B3"/>
    <a:srgbClr val="F684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02" autoAdjust="0"/>
    <p:restoredTop sz="94660"/>
  </p:normalViewPr>
  <p:slideViewPr>
    <p:cSldViewPr>
      <p:cViewPr>
        <p:scale>
          <a:sx n="93" d="100"/>
          <a:sy n="93" d="100"/>
        </p:scale>
        <p:origin x="-252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217A-00BC-4D21-9DCF-6317BBB6FF6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E2C-BDF1-4481-ABB2-ADA2DD6DBB10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145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08E2C-BDF1-4481-ABB2-ADA2DD6DBB10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322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65512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1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6699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8879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314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5568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8947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1378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941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8462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72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001633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6611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273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0524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289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6153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664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5432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7326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6469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23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5282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8875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512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2998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8982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4010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8795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9400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4229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7430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73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3206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6547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2399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1601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7932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9195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4475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4195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950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4068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21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4659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6653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2067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6189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78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732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12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242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86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43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803300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23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857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092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57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722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696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796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406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665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75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1233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671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097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714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913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845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127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853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844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791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20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928622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630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800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71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126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664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75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571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958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491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96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39592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9270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793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843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554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875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852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790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549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446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77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083909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105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2563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695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2234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755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9251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996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3469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403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69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412092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019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450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445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530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811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7362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1076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5852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6563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24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601167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6152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8714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736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0404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550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919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207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4486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3836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24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9956523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3967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5754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2951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7519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957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1708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7798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8088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9190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31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27-04-2013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0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90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8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94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72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0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61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02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67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00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47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27-04-2013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44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34.jpeg"/><Relationship Id="rId5" Type="http://schemas.openxmlformats.org/officeDocument/2006/relationships/image" Target="../media/image7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1682224"/>
            <a:ext cx="3600400" cy="5760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A Change in Momentum</a:t>
            </a:r>
            <a:endParaRPr lang="es-ES_tradnl" sz="2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66"/>
                </a:solidFill>
              </a:rPr>
              <a:t>Demonstrating the conservation of momentum.</a:t>
            </a:r>
            <a:endParaRPr lang="es-CL" sz="1200" dirty="0">
              <a:solidFill>
                <a:srgbClr val="FFFF6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0" r="3498" b="3336"/>
          <a:stretch/>
        </p:blipFill>
        <p:spPr bwMode="auto">
          <a:xfrm>
            <a:off x="3503776" y="4767014"/>
            <a:ext cx="1751888" cy="183888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09" y="2617457"/>
            <a:ext cx="7344816" cy="1387607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Activity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>
                <a:solidFill>
                  <a:prstClr val="white"/>
                </a:solidFill>
              </a:rPr>
              <a:t>description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780928"/>
            <a:ext cx="698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Students will study the conservation of momentum in an inelastic </a:t>
            </a:r>
            <a:r>
              <a:rPr lang="en-US" sz="1600" dirty="0" smtClean="0">
                <a:solidFill>
                  <a:prstClr val="black"/>
                </a:solidFill>
              </a:rPr>
              <a:t>collision. </a:t>
            </a:r>
            <a:r>
              <a:rPr lang="en-US" sz="1600" dirty="0">
                <a:solidFill>
                  <a:prstClr val="black"/>
                </a:solidFill>
              </a:rPr>
              <a:t>The experiment includes a two-cart system. They will measure the distance range as a </a:t>
            </a:r>
            <a:r>
              <a:rPr lang="en-US" sz="1600" dirty="0" smtClean="0">
                <a:solidFill>
                  <a:prstClr val="black"/>
                </a:solidFill>
              </a:rPr>
              <a:t>function, also </a:t>
            </a:r>
            <a:r>
              <a:rPr lang="en-US" sz="1600" dirty="0">
                <a:solidFill>
                  <a:prstClr val="black"/>
                </a:solidFill>
              </a:rPr>
              <a:t>after the collision. After that, they will use the </a:t>
            </a:r>
            <a:r>
              <a:rPr lang="en-US" sz="1600" dirty="0" err="1" smtClean="0">
                <a:solidFill>
                  <a:prstClr val="black"/>
                </a:solidFill>
              </a:rPr>
              <a:t>GlobiLab</a:t>
            </a:r>
            <a:r>
              <a:rPr lang="en-US" sz="1600" dirty="0" smtClean="0">
                <a:solidFill>
                  <a:prstClr val="black"/>
                </a:solidFill>
              </a:rPr>
              <a:t> software </a:t>
            </a:r>
            <a:r>
              <a:rPr lang="en-US" sz="1600" dirty="0">
                <a:solidFill>
                  <a:prstClr val="black"/>
                </a:solidFill>
              </a:rPr>
              <a:t>tools for data analysis.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2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27584" y="2399977"/>
            <a:ext cx="38284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Labdisc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Gensci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2 </a:t>
            </a:r>
            <a:r>
              <a:rPr lang="en-US" dirty="0">
                <a:solidFill>
                  <a:prstClr val="black"/>
                </a:solidFill>
              </a:rPr>
              <a:t>identical carts (at least 1.5 g)</a:t>
            </a:r>
          </a:p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 smtClean="0">
                <a:solidFill>
                  <a:prstClr val="black"/>
                </a:solidFill>
              </a:rPr>
              <a:t>playing card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 smtClean="0">
                <a:solidFill>
                  <a:prstClr val="black"/>
                </a:solidFill>
              </a:rPr>
              <a:t>balance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A small piece of </a:t>
            </a:r>
            <a:r>
              <a:rPr lang="en-US" dirty="0" smtClean="0">
                <a:solidFill>
                  <a:prstClr val="black"/>
                </a:solidFill>
              </a:rPr>
              <a:t>double-sided adhesive tape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Resources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and </a:t>
            </a:r>
            <a:r>
              <a:rPr lang="es-ES_tradnl" sz="2400" b="1" baseline="30000" dirty="0" err="1">
                <a:solidFill>
                  <a:prstClr val="white"/>
                </a:solidFill>
              </a:rPr>
              <a:t>materials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14968" y="249289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14968" y="276652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14968" y="304015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614968" y="331378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1200" dirty="0">
              <a:solidFill>
                <a:prstClr val="white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85063" y="24423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580315" y="2716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80315" y="29896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3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5495226" y="2665481"/>
            <a:ext cx="276038" cy="307777"/>
            <a:chOff x="5502801" y="4099801"/>
            <a:chExt cx="276038" cy="307777"/>
          </a:xfrm>
        </p:grpSpPr>
        <p:sp>
          <p:nvSpPr>
            <p:cNvPr id="30" name="29 Elipse"/>
            <p:cNvSpPr/>
            <p:nvPr/>
          </p:nvSpPr>
          <p:spPr>
            <a:xfrm>
              <a:off x="5532706" y="4150324"/>
              <a:ext cx="206732" cy="206732"/>
            </a:xfrm>
            <a:prstGeom prst="ellipse">
              <a:avLst/>
            </a:prstGeom>
            <a:solidFill>
              <a:srgbClr val="ECA90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502801" y="4099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7313260" y="4996815"/>
            <a:ext cx="276038" cy="307777"/>
            <a:chOff x="3144869" y="2288534"/>
            <a:chExt cx="276038" cy="307777"/>
          </a:xfrm>
        </p:grpSpPr>
        <p:sp>
          <p:nvSpPr>
            <p:cNvPr id="32" name="31 Elipse"/>
            <p:cNvSpPr/>
            <p:nvPr/>
          </p:nvSpPr>
          <p:spPr>
            <a:xfrm>
              <a:off x="3174774" y="2339057"/>
              <a:ext cx="206732" cy="206732"/>
            </a:xfrm>
            <a:prstGeom prst="ellipse">
              <a:avLst/>
            </a:prstGeom>
            <a:solidFill>
              <a:srgbClr val="ECA90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144869" y="228853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3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467544" y="3284984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   4</a:t>
            </a:r>
          </a:p>
        </p:txBody>
      </p:sp>
      <p:grpSp>
        <p:nvGrpSpPr>
          <p:cNvPr id="24" name="23 Grupo"/>
          <p:cNvGrpSpPr/>
          <p:nvPr/>
        </p:nvGrpSpPr>
        <p:grpSpPr>
          <a:xfrm>
            <a:off x="580315" y="3569528"/>
            <a:ext cx="276038" cy="307777"/>
            <a:chOff x="3144869" y="2288534"/>
            <a:chExt cx="276038" cy="307777"/>
          </a:xfrm>
        </p:grpSpPr>
        <p:sp>
          <p:nvSpPr>
            <p:cNvPr id="25" name="24 Elipse"/>
            <p:cNvSpPr/>
            <p:nvPr/>
          </p:nvSpPr>
          <p:spPr>
            <a:xfrm>
              <a:off x="3174774" y="2339057"/>
              <a:ext cx="206732" cy="206732"/>
            </a:xfrm>
            <a:prstGeom prst="ellipse">
              <a:avLst/>
            </a:prstGeom>
            <a:solidFill>
              <a:srgbClr val="ECA90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144869" y="228853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5</a:t>
              </a:r>
            </a:p>
          </p:txBody>
        </p:sp>
      </p:grpSp>
      <p:sp>
        <p:nvSpPr>
          <p:cNvPr id="36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435" b="28769"/>
          <a:stretch/>
        </p:blipFill>
        <p:spPr bwMode="auto">
          <a:xfrm>
            <a:off x="5839977" y="2371107"/>
            <a:ext cx="2086050" cy="218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1 Imagen" descr="Momentum2.jpg"/>
          <p:cNvPicPr/>
          <p:nvPr/>
        </p:nvPicPr>
        <p:blipFill rotWithShape="1">
          <a:blip r:embed="rId4" cstate="print"/>
          <a:srcRect l="37255" r="48495" b="70664"/>
          <a:stretch/>
        </p:blipFill>
        <p:spPr>
          <a:xfrm>
            <a:off x="6017116" y="4750426"/>
            <a:ext cx="1219180" cy="132692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96769"/>
            <a:ext cx="2778050" cy="87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517136" y="5057974"/>
            <a:ext cx="276038" cy="307777"/>
            <a:chOff x="3969290" y="4751392"/>
            <a:chExt cx="276038" cy="307777"/>
          </a:xfrm>
        </p:grpSpPr>
        <p:sp>
          <p:nvSpPr>
            <p:cNvPr id="34" name="33 Elipse"/>
            <p:cNvSpPr/>
            <p:nvPr/>
          </p:nvSpPr>
          <p:spPr>
            <a:xfrm>
              <a:off x="3999195" y="4801915"/>
              <a:ext cx="206732" cy="206732"/>
            </a:xfrm>
            <a:prstGeom prst="ellipse">
              <a:avLst/>
            </a:prstGeom>
            <a:solidFill>
              <a:srgbClr val="ECA90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969290" y="47513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307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995384" y="3985027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Using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>
                <a:solidFill>
                  <a:prstClr val="white"/>
                </a:solidFill>
              </a:rPr>
              <a:t>the</a:t>
            </a:r>
            <a:r>
              <a:rPr lang="es-ES_tradnl" sz="2400" b="1" baseline="30000" dirty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>
                <a:solidFill>
                  <a:prstClr val="white"/>
                </a:solidFill>
              </a:rPr>
              <a:t>Labdisc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802121"/>
            <a:ext cx="662473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To collect measurements with the </a:t>
            </a:r>
            <a:r>
              <a:rPr lang="en-US" sz="1400" dirty="0" err="1">
                <a:solidFill>
                  <a:prstClr val="black"/>
                </a:solidFill>
              </a:rPr>
              <a:t>Labdisc</a:t>
            </a:r>
            <a:r>
              <a:rPr lang="en-US" sz="1400" dirty="0">
                <a:solidFill>
                  <a:prstClr val="black"/>
                </a:solidFill>
              </a:rPr>
              <a:t> and </a:t>
            </a:r>
            <a:r>
              <a:rPr lang="en-US" sz="1400" dirty="0" smtClean="0">
                <a:solidFill>
                  <a:prstClr val="black"/>
                </a:solidFill>
              </a:rPr>
              <a:t>distance </a:t>
            </a:r>
            <a:r>
              <a:rPr lang="en-US" sz="1400" dirty="0">
                <a:solidFill>
                  <a:prstClr val="black"/>
                </a:solidFill>
              </a:rPr>
              <a:t>sensor, the </a:t>
            </a:r>
            <a:r>
              <a:rPr lang="en-US" sz="1400" dirty="0" err="1">
                <a:solidFill>
                  <a:prstClr val="black"/>
                </a:solidFill>
              </a:rPr>
              <a:t>Labdisc</a:t>
            </a:r>
            <a:r>
              <a:rPr lang="en-US" sz="1400" dirty="0">
                <a:solidFill>
                  <a:prstClr val="black"/>
                </a:solidFill>
              </a:rPr>
              <a:t> must be configured according to the following steps:</a:t>
            </a:r>
            <a:endParaRPr lang="es-CL" sz="1400" dirty="0">
              <a:solidFill>
                <a:prstClr val="black"/>
              </a:solidFill>
            </a:endParaRPr>
          </a:p>
          <a:p>
            <a:r>
              <a:rPr lang="en-US" sz="1500" dirty="0">
                <a:solidFill>
                  <a:prstClr val="black"/>
                </a:solidFill>
              </a:rPr>
              <a:t> </a:t>
            </a:r>
            <a:endParaRPr lang="en-US" sz="1500" dirty="0" smtClean="0">
              <a:solidFill>
                <a:prstClr val="black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Open </a:t>
            </a:r>
            <a:r>
              <a:rPr lang="en-US" sz="1500" dirty="0">
                <a:solidFill>
                  <a:prstClr val="black"/>
                </a:solidFill>
              </a:rPr>
              <a:t>the </a:t>
            </a:r>
            <a:r>
              <a:rPr lang="en-US" sz="1500" dirty="0" err="1">
                <a:solidFill>
                  <a:prstClr val="black"/>
                </a:solidFill>
              </a:rPr>
              <a:t>GlobiLab</a:t>
            </a:r>
            <a:r>
              <a:rPr lang="en-US" sz="1500" dirty="0">
                <a:solidFill>
                  <a:prstClr val="black"/>
                </a:solidFill>
              </a:rPr>
              <a:t> software and turn on the </a:t>
            </a:r>
            <a:r>
              <a:rPr lang="en-US" sz="1500" dirty="0" err="1" smtClean="0">
                <a:solidFill>
                  <a:prstClr val="black"/>
                </a:solidFill>
              </a:rPr>
              <a:t>Labdisc</a:t>
            </a:r>
            <a:endParaRPr lang="en-US" sz="1500" dirty="0" smtClean="0">
              <a:solidFill>
                <a:prstClr val="black"/>
              </a:solidFill>
            </a:endParaRPr>
          </a:p>
          <a:p>
            <a:endParaRPr lang="es-CL" sz="1500" dirty="0">
              <a:solidFill>
                <a:prstClr val="black"/>
              </a:solidFill>
            </a:endParaRPr>
          </a:p>
          <a:p>
            <a:r>
              <a:rPr lang="en-US" sz="1500" dirty="0">
                <a:solidFill>
                  <a:prstClr val="black"/>
                </a:solidFill>
              </a:rPr>
              <a:t>Click on the Bluetooth icon in the bottom right corner of the </a:t>
            </a:r>
            <a:r>
              <a:rPr lang="en-US" sz="1500" dirty="0" err="1" smtClean="0">
                <a:solidFill>
                  <a:prstClr val="black"/>
                </a:solidFill>
              </a:rPr>
              <a:t>GlobiLab</a:t>
            </a:r>
            <a:r>
              <a:rPr lang="en-US" sz="1500" dirty="0">
                <a:solidFill>
                  <a:prstClr val="black"/>
                </a:solidFill>
              </a:rPr>
              <a:t>. Select the </a:t>
            </a:r>
            <a:r>
              <a:rPr lang="en-US" sz="1500" dirty="0" err="1">
                <a:solidFill>
                  <a:prstClr val="black"/>
                </a:solidFill>
              </a:rPr>
              <a:t>Labdisc</a:t>
            </a:r>
            <a:r>
              <a:rPr lang="en-US" sz="1500" dirty="0">
                <a:solidFill>
                  <a:prstClr val="black"/>
                </a:solidFill>
              </a:rPr>
              <a:t> you </a:t>
            </a:r>
            <a:r>
              <a:rPr lang="en-US" sz="1500" dirty="0" smtClean="0">
                <a:solidFill>
                  <a:prstClr val="black"/>
                </a:solidFill>
              </a:rPr>
              <a:t>are currently using. </a:t>
            </a:r>
            <a:r>
              <a:rPr lang="en-US" sz="1500" dirty="0">
                <a:solidFill>
                  <a:prstClr val="black"/>
                </a:solidFill>
              </a:rPr>
              <a:t>Once the </a:t>
            </a:r>
            <a:r>
              <a:rPr lang="en-US" sz="1500" dirty="0" err="1" smtClean="0">
                <a:solidFill>
                  <a:prstClr val="black"/>
                </a:solidFill>
              </a:rPr>
              <a:t>Labdisc</a:t>
            </a:r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dirty="0">
                <a:solidFill>
                  <a:prstClr val="black"/>
                </a:solidFill>
              </a:rPr>
              <a:t>has been recognized by the software, the icon will change from a grey to blue color               .</a:t>
            </a:r>
            <a:endParaRPr lang="es-CL" sz="1500" dirty="0">
              <a:solidFill>
                <a:prstClr val="black"/>
              </a:solidFill>
            </a:endParaRPr>
          </a:p>
          <a:p>
            <a:endParaRPr lang="es-CL" sz="1500" dirty="0">
              <a:solidFill>
                <a:prstClr val="black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995384" y="3524851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65479" y="34877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65479" y="39345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241517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Labdisc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 smtClean="0">
                <a:solidFill>
                  <a:prstClr val="white"/>
                </a:solidFill>
              </a:rPr>
              <a:t>configuration</a:t>
            </a:r>
            <a:endParaRPr lang="es-ES_tradnl" sz="2400" b="1" baseline="30000" dirty="0">
              <a:solidFill>
                <a:prstClr val="white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455254"/>
            <a:ext cx="533400" cy="219075"/>
          </a:xfrm>
          <a:prstGeom prst="rect">
            <a:avLst/>
          </a:prstGeom>
        </p:spPr>
      </p:pic>
      <p:sp>
        <p:nvSpPr>
          <p:cNvPr id="19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6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710" y="2124848"/>
            <a:ext cx="500066" cy="44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259756" y="2200500"/>
            <a:ext cx="691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Click on               to configure the </a:t>
            </a:r>
            <a:r>
              <a:rPr lang="en-US" sz="1600" dirty="0" err="1">
                <a:solidFill>
                  <a:prstClr val="black"/>
                </a:solidFill>
              </a:rPr>
              <a:t>Labdisc</a:t>
            </a:r>
            <a:r>
              <a:rPr lang="en-US" sz="1600" dirty="0">
                <a:solidFill>
                  <a:prstClr val="black"/>
                </a:solidFill>
              </a:rPr>
              <a:t>. Select Distance in the “Logger Setup” </a:t>
            </a:r>
            <a:r>
              <a:rPr lang="en-US" sz="1600" dirty="0" smtClean="0">
                <a:solidFill>
                  <a:prstClr val="black"/>
                </a:solidFill>
              </a:rPr>
              <a:t>window. Enter </a:t>
            </a:r>
            <a:r>
              <a:rPr lang="en-US" sz="1600" dirty="0">
                <a:solidFill>
                  <a:prstClr val="black"/>
                </a:solidFill>
              </a:rPr>
              <a:t>“10/sec” for the </a:t>
            </a:r>
            <a:r>
              <a:rPr lang="en-US" sz="1600" dirty="0" smtClean="0">
                <a:solidFill>
                  <a:prstClr val="black"/>
                </a:solidFill>
              </a:rPr>
              <a:t>sample </a:t>
            </a:r>
            <a:r>
              <a:rPr lang="en-US" sz="1600" dirty="0">
                <a:solidFill>
                  <a:prstClr val="black"/>
                </a:solidFill>
              </a:rPr>
              <a:t>frequency and “100” for Samples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073513" y="2256668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43608" y="22005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Using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>
                <a:solidFill>
                  <a:prstClr val="white"/>
                </a:solidFill>
              </a:rPr>
              <a:t>the</a:t>
            </a:r>
            <a:r>
              <a:rPr lang="es-ES_tradnl" sz="2400" b="1" baseline="30000" dirty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>
                <a:solidFill>
                  <a:prstClr val="white"/>
                </a:solidFill>
              </a:rPr>
              <a:t>Labdisc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0 Imagen" descr="Impulse confi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3019190"/>
            <a:ext cx="3168352" cy="35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9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59632" y="278092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Once you have finished the sensor configuration start measuring by </a:t>
            </a:r>
            <a:r>
              <a:rPr lang="en-US" sz="1600" dirty="0" smtClean="0">
                <a:solidFill>
                  <a:prstClr val="black"/>
                </a:solidFill>
              </a:rPr>
              <a:t>clicking      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s-CL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Once you have finished measuring stop the </a:t>
            </a:r>
            <a:r>
              <a:rPr lang="en-US" sz="1600" dirty="0" err="1">
                <a:solidFill>
                  <a:prstClr val="black"/>
                </a:solidFill>
              </a:rPr>
              <a:t>Labdisc</a:t>
            </a:r>
            <a:r>
              <a:rPr lang="en-US" sz="1600" dirty="0">
                <a:solidFill>
                  <a:prstClr val="black"/>
                </a:solidFill>
              </a:rPr>
              <a:t> by </a:t>
            </a:r>
            <a:r>
              <a:rPr lang="en-US" sz="1600" dirty="0" smtClean="0">
                <a:solidFill>
                  <a:prstClr val="black"/>
                </a:solidFill>
              </a:rPr>
              <a:t>clicking        </a:t>
            </a:r>
            <a:endParaRPr lang="es-CL" sz="1600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728" y="2744250"/>
            <a:ext cx="289638" cy="35226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9814" y="3220754"/>
            <a:ext cx="344434" cy="352262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1037510" y="2817015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02857" y="276649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2" name="11 Elipse"/>
          <p:cNvSpPr/>
          <p:nvPr/>
        </p:nvSpPr>
        <p:spPr>
          <a:xfrm>
            <a:off x="1037510" y="3335508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02857" y="32849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Using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>
                <a:solidFill>
                  <a:prstClr val="white"/>
                </a:solidFill>
              </a:rPr>
              <a:t>the</a:t>
            </a:r>
            <a:r>
              <a:rPr lang="es-ES_tradnl" sz="2400" b="1" baseline="30000" dirty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>
                <a:solidFill>
                  <a:prstClr val="white"/>
                </a:solidFill>
              </a:rPr>
              <a:t>Labdisc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Experiment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217529" y="2621072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25731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8 Elipse"/>
          <p:cNvSpPr/>
          <p:nvPr/>
        </p:nvSpPr>
        <p:spPr>
          <a:xfrm>
            <a:off x="1217529" y="3116893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87624" y="30689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464855" y="2564904"/>
            <a:ext cx="634750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Measure the mass of the carts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Attach the double-sided </a:t>
            </a:r>
            <a:r>
              <a:rPr lang="en-US" sz="1600" dirty="0">
                <a:solidFill>
                  <a:prstClr val="black"/>
                </a:solidFill>
              </a:rPr>
              <a:t>adhesive </a:t>
            </a:r>
            <a:r>
              <a:rPr lang="en-US" sz="1600" dirty="0" smtClean="0">
                <a:solidFill>
                  <a:prstClr val="black"/>
                </a:solidFill>
              </a:rPr>
              <a:t>tape to </a:t>
            </a:r>
            <a:r>
              <a:rPr lang="en-US" sz="1600" dirty="0">
                <a:solidFill>
                  <a:prstClr val="black"/>
                </a:solidFill>
              </a:rPr>
              <a:t>one cart and </a:t>
            </a:r>
            <a:r>
              <a:rPr lang="en-US" sz="1600" dirty="0" smtClean="0">
                <a:solidFill>
                  <a:prstClr val="black"/>
                </a:solidFill>
              </a:rPr>
              <a:t>attach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the </a:t>
            </a:r>
            <a:r>
              <a:rPr lang="en-US" sz="1600" dirty="0" smtClean="0">
                <a:solidFill>
                  <a:prstClr val="black"/>
                </a:solidFill>
              </a:rPr>
              <a:t>card to </a:t>
            </a:r>
            <a:r>
              <a:rPr lang="en-US" sz="1600" dirty="0">
                <a:solidFill>
                  <a:prstClr val="black"/>
                </a:solidFill>
              </a:rPr>
              <a:t>the </a:t>
            </a:r>
            <a:r>
              <a:rPr lang="en-US" sz="1600" dirty="0" smtClean="0">
                <a:solidFill>
                  <a:prstClr val="black"/>
                </a:solidFill>
              </a:rPr>
              <a:t>other cart.</a:t>
            </a:r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Set a starting point and line up the carts </a:t>
            </a:r>
            <a:r>
              <a:rPr lang="en-US" sz="1600" dirty="0" smtClean="0">
                <a:solidFill>
                  <a:prstClr val="black"/>
                </a:solidFill>
              </a:rPr>
              <a:t>15 to 20 </a:t>
            </a:r>
            <a:r>
              <a:rPr lang="en-US" sz="1600" dirty="0">
                <a:solidFill>
                  <a:prstClr val="black"/>
                </a:solidFill>
              </a:rPr>
              <a:t>cm apart from each other. </a:t>
            </a:r>
            <a:r>
              <a:rPr lang="en-US" sz="1600" dirty="0" smtClean="0">
                <a:solidFill>
                  <a:prstClr val="black"/>
                </a:solidFill>
              </a:rPr>
              <a:t>Place </a:t>
            </a:r>
            <a:r>
              <a:rPr lang="en-US" sz="1600" dirty="0">
                <a:solidFill>
                  <a:prstClr val="black"/>
                </a:solidFill>
              </a:rPr>
              <a:t>the cart </a:t>
            </a:r>
            <a:r>
              <a:rPr lang="en-US" sz="1600" dirty="0" smtClean="0">
                <a:solidFill>
                  <a:prstClr val="black"/>
                </a:solidFill>
              </a:rPr>
              <a:t>with </a:t>
            </a:r>
            <a:r>
              <a:rPr lang="en-US" sz="1600" dirty="0">
                <a:solidFill>
                  <a:prstClr val="black"/>
                </a:solidFill>
              </a:rPr>
              <a:t>the card </a:t>
            </a:r>
            <a:r>
              <a:rPr lang="en-US" sz="1600" dirty="0" smtClean="0">
                <a:solidFill>
                  <a:prstClr val="black"/>
                </a:solidFill>
              </a:rPr>
              <a:t>at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the starting point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Place the </a:t>
            </a:r>
            <a:r>
              <a:rPr lang="en-US" sz="1600" dirty="0" err="1">
                <a:solidFill>
                  <a:prstClr val="black"/>
                </a:solidFill>
              </a:rPr>
              <a:t>Labdisc</a:t>
            </a:r>
            <a:r>
              <a:rPr lang="en-US" sz="1600" dirty="0">
                <a:solidFill>
                  <a:prstClr val="black"/>
                </a:solidFill>
              </a:rPr>
              <a:t> at 40 </a:t>
            </a:r>
            <a:r>
              <a:rPr lang="en-US" sz="1600" dirty="0" smtClean="0">
                <a:solidFill>
                  <a:prstClr val="black"/>
                </a:solidFill>
              </a:rPr>
              <a:t>cm </a:t>
            </a:r>
            <a:r>
              <a:rPr lang="en-US" sz="1600" dirty="0" smtClean="0">
                <a:solidFill>
                  <a:prstClr val="black"/>
                </a:solidFill>
              </a:rPr>
              <a:t>from </a:t>
            </a:r>
            <a:r>
              <a:rPr lang="en-US" sz="1600" dirty="0">
                <a:solidFill>
                  <a:prstClr val="black"/>
                </a:solidFill>
              </a:rPr>
              <a:t>the starting point. The distance sensor must be in front of the cart.</a:t>
            </a:r>
          </a:p>
          <a:p>
            <a:endParaRPr lang="es-CL" sz="1600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217529" y="3620949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187624" y="35730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8" name="17 Elipse"/>
          <p:cNvSpPr/>
          <p:nvPr/>
        </p:nvSpPr>
        <p:spPr>
          <a:xfrm>
            <a:off x="1217529" y="4321284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42733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7673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 Imagen" descr="Momentum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9594" y="3501008"/>
            <a:ext cx="5638025" cy="2980671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Experiment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217529" y="2333040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22851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9" name="8 Elipse"/>
          <p:cNvSpPr/>
          <p:nvPr/>
        </p:nvSpPr>
        <p:spPr>
          <a:xfrm>
            <a:off x="1217529" y="3097148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87624" y="30492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464855" y="2276872"/>
            <a:ext cx="63475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Start </a:t>
            </a:r>
            <a:r>
              <a:rPr lang="en-US" sz="1600" dirty="0" smtClean="0">
                <a:solidFill>
                  <a:prstClr val="black"/>
                </a:solidFill>
              </a:rPr>
              <a:t>measuring </a:t>
            </a:r>
            <a:r>
              <a:rPr lang="en-US" sz="1600" dirty="0">
                <a:solidFill>
                  <a:prstClr val="black"/>
                </a:solidFill>
              </a:rPr>
              <a:t>with </a:t>
            </a:r>
            <a:r>
              <a:rPr lang="en-US" sz="1600" dirty="0" smtClean="0">
                <a:solidFill>
                  <a:prstClr val="black"/>
                </a:solidFill>
              </a:rPr>
              <a:t>the </a:t>
            </a:r>
            <a:r>
              <a:rPr lang="en-US" sz="1600" dirty="0" err="1" smtClean="0">
                <a:solidFill>
                  <a:prstClr val="black"/>
                </a:solidFill>
              </a:rPr>
              <a:t>Labdisc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and push the </a:t>
            </a:r>
            <a:r>
              <a:rPr lang="en-US" sz="1600" dirty="0" smtClean="0">
                <a:solidFill>
                  <a:prstClr val="black"/>
                </a:solidFill>
              </a:rPr>
              <a:t>cart with the card </a:t>
            </a:r>
            <a:r>
              <a:rPr lang="en-US" sz="1600" dirty="0">
                <a:solidFill>
                  <a:prstClr val="black"/>
                </a:solidFill>
              </a:rPr>
              <a:t>towards the other cart. The carts must remain  together after the </a:t>
            </a:r>
            <a:r>
              <a:rPr lang="en-US" sz="1600" dirty="0" smtClean="0">
                <a:solidFill>
                  <a:prstClr val="black"/>
                </a:solidFill>
              </a:rPr>
              <a:t>collision.</a:t>
            </a:r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Stop </a:t>
            </a:r>
            <a:r>
              <a:rPr lang="en-US" sz="1600" dirty="0" smtClean="0">
                <a:solidFill>
                  <a:prstClr val="black"/>
                </a:solidFill>
              </a:rPr>
              <a:t>measuring </a:t>
            </a:r>
            <a:r>
              <a:rPr lang="en-US" sz="1600" dirty="0">
                <a:solidFill>
                  <a:prstClr val="black"/>
                </a:solidFill>
              </a:rPr>
              <a:t>or just wait for the automatic stop.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s-CL" sz="1600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</a:rPr>
              <a:t>Demonstrating the conservation of momentum</a:t>
            </a:r>
            <a:endParaRPr lang="es-CL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8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Results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prstClr val="white"/>
                </a:solidFill>
              </a:rPr>
              <a:t>analysis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373539" y="281170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43634" y="27611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</a:rPr>
              <a:t>Demonstrating the conservation of momentum</a:t>
            </a:r>
            <a:endParaRPr lang="es-CL" sz="105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19672" y="2756560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</a:rPr>
              <a:t>Pick </a:t>
            </a:r>
            <a:r>
              <a:rPr lang="en-US" sz="1400" dirty="0">
                <a:solidFill>
                  <a:prstClr val="black"/>
                </a:solidFill>
              </a:rPr>
              <a:t>up the first two inflection points on the curve with the </a:t>
            </a:r>
            <a:r>
              <a:rPr lang="en-US" sz="1400" dirty="0" smtClean="0">
                <a:solidFill>
                  <a:prstClr val="black"/>
                </a:solidFill>
              </a:rPr>
              <a:t>markers              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Then, use the linear regression tool                 to </a:t>
            </a:r>
            <a:r>
              <a:rPr lang="en-US" sz="1400" dirty="0" smtClean="0">
                <a:solidFill>
                  <a:prstClr val="black"/>
                </a:solidFill>
              </a:rPr>
              <a:t>discover </a:t>
            </a:r>
            <a:r>
              <a:rPr lang="en-US" sz="1400" dirty="0">
                <a:solidFill>
                  <a:prstClr val="black"/>
                </a:solidFill>
              </a:rPr>
              <a:t>the slopes of the curve between the first </a:t>
            </a:r>
            <a:r>
              <a:rPr lang="en-US" sz="1400" dirty="0" smtClean="0">
                <a:solidFill>
                  <a:prstClr val="black"/>
                </a:solidFill>
              </a:rPr>
              <a:t>and </a:t>
            </a:r>
            <a:r>
              <a:rPr lang="en-US" sz="1400" dirty="0">
                <a:solidFill>
                  <a:prstClr val="black"/>
                </a:solidFill>
              </a:rPr>
              <a:t>second markers. The slopes quantify the                   which is the mean velocity.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Repeat </a:t>
            </a:r>
            <a:r>
              <a:rPr lang="en-US" sz="1400" dirty="0" smtClean="0">
                <a:solidFill>
                  <a:prstClr val="black"/>
                </a:solidFill>
              </a:rPr>
              <a:t>steps </a:t>
            </a:r>
            <a:r>
              <a:rPr lang="en-US" sz="1400" dirty="0">
                <a:solidFill>
                  <a:prstClr val="black"/>
                </a:solidFill>
              </a:rPr>
              <a:t>1 and </a:t>
            </a:r>
            <a:r>
              <a:rPr lang="en-US" sz="1400" dirty="0" smtClean="0">
                <a:solidFill>
                  <a:prstClr val="black"/>
                </a:solidFill>
              </a:rPr>
              <a:t>2, </a:t>
            </a:r>
            <a:r>
              <a:rPr lang="en-US" sz="1400" dirty="0">
                <a:solidFill>
                  <a:prstClr val="black"/>
                </a:solidFill>
              </a:rPr>
              <a:t>considering the second and third inflection point.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With the obtained data, calculate the initial and final momentum according to </a:t>
            </a:r>
            <a:r>
              <a:rPr lang="en-US" sz="1400" dirty="0" smtClean="0">
                <a:solidFill>
                  <a:prstClr val="black"/>
                </a:solidFill>
              </a:rPr>
              <a:t>equation </a:t>
            </a:r>
            <a:r>
              <a:rPr lang="en-US" sz="1400" dirty="0">
                <a:solidFill>
                  <a:prstClr val="black"/>
                </a:solidFill>
              </a:rPr>
              <a:t>5. </a:t>
            </a:r>
            <a:endParaRPr lang="es-CL" sz="1400" dirty="0">
              <a:solidFill>
                <a:prstClr val="black"/>
              </a:solidFill>
            </a:endParaRPr>
          </a:p>
        </p:txBody>
      </p:sp>
      <p:pic>
        <p:nvPicPr>
          <p:cNvPr id="21" name="2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7666" y="2721293"/>
            <a:ext cx="345212" cy="3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0362" y="3164624"/>
            <a:ext cx="463753" cy="3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 descr="C:\Users\Diseño-6\Downloads\formulas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429000"/>
            <a:ext cx="557216" cy="189960"/>
          </a:xfrm>
          <a:prstGeom prst="rect">
            <a:avLst/>
          </a:prstGeom>
          <a:noFill/>
        </p:spPr>
      </p:pic>
      <p:sp>
        <p:nvSpPr>
          <p:cNvPr id="24" name="23 Elipse"/>
          <p:cNvSpPr/>
          <p:nvPr/>
        </p:nvSpPr>
        <p:spPr>
          <a:xfrm>
            <a:off x="1373539" y="3243754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343634" y="31932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6" name="25 Elipse"/>
          <p:cNvSpPr/>
          <p:nvPr/>
        </p:nvSpPr>
        <p:spPr>
          <a:xfrm>
            <a:off x="1373539" y="4107850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343634" y="405732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8" name="27 Elipse"/>
          <p:cNvSpPr/>
          <p:nvPr/>
        </p:nvSpPr>
        <p:spPr>
          <a:xfrm>
            <a:off x="1373539" y="4539898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343634" y="448937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5435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961" y="2348882"/>
            <a:ext cx="6267450" cy="57606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776" y="2276873"/>
            <a:ext cx="504825" cy="447675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Results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prstClr val="white"/>
                </a:solidFill>
              </a:rPr>
              <a:t>analysis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35698" y="2483025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What is the physical meaning of the </a:t>
            </a:r>
            <a:r>
              <a:rPr lang="en-US" sz="1400" b="1" dirty="0" smtClean="0">
                <a:solidFill>
                  <a:prstClr val="black"/>
                </a:solidFill>
              </a:rPr>
              <a:t>slopes’ </a:t>
            </a:r>
            <a:r>
              <a:rPr lang="en-US" sz="1400" b="1" dirty="0">
                <a:solidFill>
                  <a:prstClr val="black"/>
                </a:solidFill>
              </a:rPr>
              <a:t>variation?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961" y="3140969"/>
            <a:ext cx="6267450" cy="5760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776" y="3068960"/>
            <a:ext cx="504825" cy="44767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835697" y="3275112"/>
            <a:ext cx="597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How do you relate the mathematical result to the </a:t>
            </a:r>
            <a:r>
              <a:rPr lang="en-US" sz="1400" b="1" dirty="0" smtClean="0">
                <a:solidFill>
                  <a:prstClr val="black"/>
                </a:solidFill>
              </a:rPr>
              <a:t>real–life </a:t>
            </a:r>
            <a:r>
              <a:rPr lang="en-US" sz="1400" b="1" dirty="0">
                <a:solidFill>
                  <a:prstClr val="black"/>
                </a:solidFill>
              </a:rPr>
              <a:t>experiment?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960" y="3952801"/>
            <a:ext cx="6267450" cy="55631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775" y="3880793"/>
            <a:ext cx="504825" cy="44767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835696" y="4086945"/>
            <a:ext cx="597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Was the Conservation of Momentum principle fulfilled?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864" y="4797153"/>
            <a:ext cx="6267450" cy="576063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679" y="4725145"/>
            <a:ext cx="504825" cy="447675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844601" y="4931297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Was your hypothesis </a:t>
            </a:r>
            <a:r>
              <a:rPr lang="en-US" sz="1400" b="1" dirty="0" smtClean="0">
                <a:solidFill>
                  <a:prstClr val="black"/>
                </a:solidFill>
              </a:rPr>
              <a:t>proven? </a:t>
            </a:r>
            <a:r>
              <a:rPr lang="en-US" sz="1400" b="1" dirty="0">
                <a:solidFill>
                  <a:prstClr val="black"/>
                </a:solidFill>
              </a:rPr>
              <a:t>Explain.</a:t>
            </a: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</a:rPr>
              <a:t>Demonstrating the conservation of momentum</a:t>
            </a:r>
            <a:endParaRPr lang="es-CL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Results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prstClr val="white"/>
                </a:solidFill>
              </a:rPr>
              <a:t>analysis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475656" y="2204864"/>
            <a:ext cx="6218873" cy="504056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63688" y="2276872"/>
            <a:ext cx="565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7B047"/>
                </a:solidFill>
              </a:rPr>
              <a:t>The graph below should be similar to the one the students came up with:</a:t>
            </a:r>
            <a:r>
              <a:rPr lang="en-US" sz="1400" i="1" dirty="0">
                <a:solidFill>
                  <a:srgbClr val="F7B047"/>
                </a:solidFill>
              </a:rPr>
              <a:t> </a:t>
            </a:r>
            <a:endParaRPr lang="es-CL" sz="1400" dirty="0">
              <a:solidFill>
                <a:srgbClr val="F7B047"/>
              </a:solidFill>
            </a:endParaRPr>
          </a:p>
          <a:p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</a:rPr>
              <a:t>Demonstrating the conservation of momentum</a:t>
            </a:r>
            <a:endParaRPr lang="es-CL" sz="105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7 Imagen" descr="Momentum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8649" y="3000371"/>
            <a:ext cx="6332886" cy="31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6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403648" y="3213292"/>
            <a:ext cx="6004715" cy="7917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 Change in Momentum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momentum.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Objective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814027"/>
            <a:ext cx="586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purpose of this activity is to </a:t>
            </a:r>
            <a:r>
              <a:rPr lang="en-US" sz="1600" dirty="0" smtClean="0"/>
              <a:t>investigate the conservation of momentum by means of a quantitative approach, create a hypothesis and proceed to test it using the </a:t>
            </a:r>
            <a:r>
              <a:rPr lang="en-US" sz="1600" dirty="0" err="1" smtClean="0"/>
              <a:t>Labdisc</a:t>
            </a:r>
            <a:r>
              <a:rPr lang="en-US" sz="1600" dirty="0" smtClean="0"/>
              <a:t> </a:t>
            </a:r>
            <a:r>
              <a:rPr lang="en-US" sz="1600" dirty="0" smtClean="0"/>
              <a:t>built-in distance (motion) </a:t>
            </a:r>
            <a:r>
              <a:rPr lang="en-US" sz="1600" dirty="0" smtClean="0"/>
              <a:t>sensor.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xmlns="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586" y="2573117"/>
            <a:ext cx="6267450" cy="370026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8"/>
          <a:stretch/>
        </p:blipFill>
        <p:spPr>
          <a:xfrm>
            <a:off x="1326976" y="2312939"/>
            <a:ext cx="6629400" cy="43338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Conclusion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85055" y="2395622"/>
            <a:ext cx="572926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Was the </a:t>
            </a:r>
            <a:r>
              <a:rPr lang="en-US" sz="1400" b="1" dirty="0"/>
              <a:t>conservation of momentum </a:t>
            </a:r>
            <a:r>
              <a:rPr lang="en-US" sz="1400" b="1" dirty="0" smtClean="0"/>
              <a:t>proven </a:t>
            </a:r>
            <a:r>
              <a:rPr lang="en-US" sz="1400" b="1" dirty="0"/>
              <a:t>with your data?</a:t>
            </a:r>
            <a:endParaRPr lang="es-CL" sz="1400" dirty="0"/>
          </a:p>
          <a:p>
            <a:endParaRPr lang="en-US" sz="1300" dirty="0">
              <a:solidFill>
                <a:prstClr val="black"/>
              </a:solidFill>
            </a:endParaRPr>
          </a:p>
          <a:p>
            <a:r>
              <a:rPr lang="en-US" sz="1200" dirty="0"/>
              <a:t>Students should consider the theoretical equation 5, because the initial velocity of the cart </a:t>
            </a:r>
            <a:r>
              <a:rPr lang="en-US" sz="1200" dirty="0" smtClean="0"/>
              <a:t>with the </a:t>
            </a:r>
            <a:r>
              <a:rPr lang="en-US" sz="1200" dirty="0"/>
              <a:t>adhesive tape was 0 and </a:t>
            </a:r>
            <a:r>
              <a:rPr lang="en-US" sz="1200" dirty="0" smtClean="0"/>
              <a:t>both the carts’ </a:t>
            </a:r>
            <a:r>
              <a:rPr lang="en-US" sz="1200" dirty="0"/>
              <a:t>mass was identical we should see the following </a:t>
            </a:r>
            <a:r>
              <a:rPr lang="en-US" sz="1200" dirty="0" smtClean="0"/>
              <a:t>equation: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1400" dirty="0"/>
              <a:t>Filling in the actual values of our </a:t>
            </a:r>
            <a:r>
              <a:rPr lang="en-US" sz="1400" dirty="0" smtClean="0"/>
              <a:t>experiment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Thereby</a:t>
            </a:r>
            <a:r>
              <a:rPr lang="en-US" sz="1400" dirty="0"/>
              <a:t>, they can </a:t>
            </a:r>
            <a:r>
              <a:rPr lang="en-US" sz="1400" dirty="0" smtClean="0"/>
              <a:t>evaluate </a:t>
            </a:r>
            <a:r>
              <a:rPr lang="en-US" sz="1400" dirty="0"/>
              <a:t>at both sides of the equation. In this case, we have a difference of 0.0007 between our </a:t>
            </a:r>
            <a:r>
              <a:rPr lang="en-US" sz="1400" dirty="0" smtClean="0"/>
              <a:t>results, </a:t>
            </a:r>
            <a:r>
              <a:rPr lang="en-US" sz="1400" dirty="0"/>
              <a:t>representing </a:t>
            </a:r>
            <a:r>
              <a:rPr lang="en-US" sz="1400" dirty="0" smtClean="0"/>
              <a:t>a 4.4</a:t>
            </a:r>
            <a:r>
              <a:rPr lang="en-US" sz="1400" dirty="0"/>
              <a:t>% error.</a:t>
            </a:r>
          </a:p>
          <a:p>
            <a:endParaRPr lang="en-US" sz="1400" dirty="0"/>
          </a:p>
          <a:p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</a:rPr>
              <a:t>Demonstrating the conservation of momentum</a:t>
            </a:r>
            <a:endParaRPr lang="es-CL" sz="1050" dirty="0">
              <a:solidFill>
                <a:prstClr val="white">
                  <a:lumMod val="50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1 Rectángulo"/>
              <p:cNvSpPr/>
              <p:nvPr/>
            </p:nvSpPr>
            <p:spPr>
              <a:xfrm>
                <a:off x="3160555" y="3425544"/>
                <a:ext cx="2822889" cy="43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𝐴𝑖</m:t>
                          </m:r>
                        </m:sub>
                      </m:sSub>
                      <m:r>
                        <a:rPr lang="en-US" i="1"/>
                        <m:t>=(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r>
                            <a:rPr lang="en-US" i="1"/>
                            <m:t>𝑚</m:t>
                          </m:r>
                        </m:e>
                        <m:sub>
                          <m:r>
                            <a:rPr lang="en-US" i="1"/>
                            <m:t>𝐴</m:t>
                          </m:r>
                        </m:sub>
                      </m:sSub>
                      <m:r>
                        <a:rPr lang="en-US" i="1"/>
                        <m:t>+ 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𝐵</m:t>
                              </m:r>
                              <m:r>
                                <a:rPr lang="en-US" i="1"/>
                                <m:t> </m:t>
                              </m:r>
                            </m:sub>
                          </m:sSub>
                          <m:r>
                            <a:rPr lang="en-US" i="1"/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 </m:t>
                              </m:r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𝐴𝐵𝑓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555" y="3425544"/>
                <a:ext cx="2822889" cy="43550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2 Rectángulo"/>
              <p:cNvSpPr/>
              <p:nvPr/>
            </p:nvSpPr>
            <p:spPr>
              <a:xfrm>
                <a:off x="2747878" y="4338566"/>
                <a:ext cx="3648242" cy="47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/>
                        <m:t>0.017 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/>
                          </m:ctrlPr>
                        </m:dPr>
                        <m:e>
                          <m:r>
                            <a:rPr lang="en-US" sz="1400" i="1"/>
                            <m:t>𝐾𝑔</m:t>
                          </m:r>
                        </m:e>
                      </m:d>
                      <m:r>
                        <a:rPr lang="en-US" sz="1400" i="1"/>
                        <m:t>∗ 0.9 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/>
                          </m:ctrlPr>
                        </m:dPr>
                        <m:e>
                          <m:f>
                            <m:fPr>
                              <m:ctrlPr>
                                <a:rPr lang="es-CL" sz="1400" i="1"/>
                              </m:ctrlPr>
                            </m:fPr>
                            <m:num>
                              <m:r>
                                <a:rPr lang="en-US" sz="1400" i="1"/>
                                <m:t>𝑚</m:t>
                              </m:r>
                            </m:num>
                            <m:den>
                              <m:r>
                                <a:rPr lang="en-US" sz="1400" i="1"/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400" i="1"/>
                        <m:t>=0.032 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/>
                          </m:ctrlPr>
                        </m:dPr>
                        <m:e>
                          <m:r>
                            <a:rPr lang="en-US" sz="1400" i="1"/>
                            <m:t>𝐾𝑔</m:t>
                          </m:r>
                        </m:e>
                      </m:d>
                      <m:r>
                        <a:rPr lang="en-US" sz="1400" i="1"/>
                        <m:t>∗0.5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/>
                          </m:ctrlPr>
                        </m:dPr>
                        <m:e>
                          <m:f>
                            <m:fPr>
                              <m:ctrlPr>
                                <a:rPr lang="es-CL" sz="1400" i="1"/>
                              </m:ctrlPr>
                            </m:fPr>
                            <m:num>
                              <m:r>
                                <a:rPr lang="en-US" sz="1400" i="1"/>
                                <m:t>𝑚</m:t>
                              </m:r>
                            </m:num>
                            <m:den>
                              <m:r>
                                <a:rPr lang="en-US" sz="1400" i="1"/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1400" dirty="0"/>
              </a:p>
            </p:txBody>
          </p:sp>
        </mc:Choice>
        <mc:Fallback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878" y="4338566"/>
                <a:ext cx="3648242" cy="47577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4 Rectángulo"/>
              <p:cNvSpPr/>
              <p:nvPr/>
            </p:nvSpPr>
            <p:spPr>
              <a:xfrm>
                <a:off x="3156487" y="4986638"/>
                <a:ext cx="2731389" cy="47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/>
                        <m:t>0.0153 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/>
                          </m:ctrlPr>
                        </m:dPr>
                        <m:e>
                          <m:r>
                            <a:rPr lang="en-US" sz="1400" i="1"/>
                            <m:t>𝐾𝑔</m:t>
                          </m:r>
                          <m:f>
                            <m:fPr>
                              <m:ctrlPr>
                                <a:rPr lang="es-CL" sz="1400" i="1"/>
                              </m:ctrlPr>
                            </m:fPr>
                            <m:num>
                              <m:r>
                                <a:rPr lang="en-US" sz="1400" i="1"/>
                                <m:t>𝑚</m:t>
                              </m:r>
                            </m:num>
                            <m:den>
                              <m:r>
                                <a:rPr lang="en-US" sz="1400" i="1"/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400" i="1"/>
                        <m:t>=0.0160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/>
                          </m:ctrlPr>
                        </m:dPr>
                        <m:e>
                          <m:r>
                            <a:rPr lang="en-US" sz="1400" i="1"/>
                            <m:t>𝐾𝑔</m:t>
                          </m:r>
                          <m:f>
                            <m:fPr>
                              <m:ctrlPr>
                                <a:rPr lang="es-CL" sz="1400" i="1"/>
                              </m:ctrlPr>
                            </m:fPr>
                            <m:num>
                              <m:r>
                                <a:rPr lang="en-US" sz="1400" i="1"/>
                                <m:t>𝑚</m:t>
                              </m:r>
                            </m:num>
                            <m:den>
                              <m:r>
                                <a:rPr lang="en-US" sz="1400" i="1"/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1400" dirty="0"/>
              </a:p>
            </p:txBody>
          </p:sp>
        </mc:Choice>
        <mc:Fallback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487" y="4986638"/>
                <a:ext cx="2731389" cy="47577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549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21 Grupo"/>
          <p:cNvGrpSpPr/>
          <p:nvPr/>
        </p:nvGrpSpPr>
        <p:grpSpPr>
          <a:xfrm>
            <a:off x="1331218" y="2393204"/>
            <a:ext cx="6663160" cy="1446326"/>
            <a:chOff x="1321109" y="3224939"/>
            <a:chExt cx="6664289" cy="168661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138826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671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985069"/>
            <a:ext cx="6662738" cy="1190145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905" y="2255354"/>
            <a:ext cx="428625" cy="438150"/>
          </a:xfrm>
          <a:prstGeom prst="ellipse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Conclusion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01686" y="2420888"/>
            <a:ext cx="59969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can you explain the percentage </a:t>
            </a:r>
            <a:r>
              <a:rPr lang="en-US" sz="1400" b="1" dirty="0" smtClean="0"/>
              <a:t>difference? </a:t>
            </a:r>
            <a:r>
              <a:rPr lang="en-US" sz="1400" b="1" dirty="0"/>
              <a:t>Why </a:t>
            </a:r>
            <a:r>
              <a:rPr lang="en-US" sz="1400" b="1" dirty="0" smtClean="0"/>
              <a:t>wasn’t the </a:t>
            </a:r>
            <a:r>
              <a:rPr lang="en-US" sz="1400" b="1" dirty="0"/>
              <a:t>conservation of momentum </a:t>
            </a:r>
            <a:r>
              <a:rPr lang="en-US" sz="1400" b="1" dirty="0" smtClean="0"/>
              <a:t>accomplished?</a:t>
            </a:r>
          </a:p>
          <a:p>
            <a:endParaRPr lang="es-CL" sz="1200" dirty="0"/>
          </a:p>
          <a:p>
            <a:r>
              <a:rPr lang="en-US" sz="1200" dirty="0">
                <a:solidFill>
                  <a:prstClr val="black"/>
                </a:solidFill>
              </a:rPr>
              <a:t>The students </a:t>
            </a:r>
            <a:r>
              <a:rPr lang="en-US" sz="1200" dirty="0" smtClean="0">
                <a:solidFill>
                  <a:prstClr val="black"/>
                </a:solidFill>
              </a:rPr>
              <a:t>can suggest that </a:t>
            </a:r>
            <a:r>
              <a:rPr lang="en-US" sz="1200" dirty="0">
                <a:solidFill>
                  <a:prstClr val="black"/>
                </a:solidFill>
              </a:rPr>
              <a:t>the supposed ideal conditions were not </a:t>
            </a:r>
            <a:r>
              <a:rPr lang="en-US" sz="1200" dirty="0" smtClean="0">
                <a:solidFill>
                  <a:prstClr val="black"/>
                </a:solidFill>
              </a:rPr>
              <a:t>present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Namely, the two-carts system had to be isolated, which </a:t>
            </a:r>
            <a:r>
              <a:rPr lang="en-US" sz="1200" dirty="0" smtClean="0">
                <a:solidFill>
                  <a:prstClr val="black"/>
                </a:solidFill>
              </a:rPr>
              <a:t>means that external  </a:t>
            </a:r>
            <a:r>
              <a:rPr lang="en-US" sz="1200" dirty="0">
                <a:solidFill>
                  <a:prstClr val="black"/>
                </a:solidFill>
              </a:rPr>
              <a:t>forces did not </a:t>
            </a:r>
            <a:r>
              <a:rPr lang="en-US" sz="1200" dirty="0" smtClean="0">
                <a:solidFill>
                  <a:prstClr val="black"/>
                </a:solidFill>
              </a:rPr>
              <a:t>impact on </a:t>
            </a:r>
            <a:r>
              <a:rPr lang="en-US" sz="1200" dirty="0">
                <a:solidFill>
                  <a:prstClr val="black"/>
                </a:solidFill>
              </a:rPr>
              <a:t>the experiment. Probably, the card and the physical structure of the </a:t>
            </a:r>
            <a:r>
              <a:rPr lang="en-US" sz="1200" dirty="0" smtClean="0">
                <a:solidFill>
                  <a:prstClr val="black"/>
                </a:solidFill>
              </a:rPr>
              <a:t>carts </a:t>
            </a:r>
            <a:r>
              <a:rPr lang="en-US" sz="1200" dirty="0">
                <a:solidFill>
                  <a:prstClr val="black"/>
                </a:solidFill>
              </a:rPr>
              <a:t>were important </a:t>
            </a:r>
            <a:r>
              <a:rPr lang="en-US" sz="1200" dirty="0" smtClean="0">
                <a:solidFill>
                  <a:prstClr val="black"/>
                </a:solidFill>
              </a:rPr>
              <a:t>factors in movement resistance.</a:t>
            </a:r>
            <a:endParaRPr lang="en-US" sz="1200" dirty="0">
              <a:solidFill>
                <a:prstClr val="black"/>
              </a:solidFill>
            </a:endParaRPr>
          </a:p>
          <a:p>
            <a:endParaRPr lang="es-CL" sz="1400" dirty="0">
              <a:solidFill>
                <a:prstClr val="black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578" y="4671468"/>
            <a:ext cx="6267450" cy="149383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8"/>
          <a:stretch/>
        </p:blipFill>
        <p:spPr>
          <a:xfrm>
            <a:off x="1254968" y="4411289"/>
            <a:ext cx="6629400" cy="43338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759024" y="4509120"/>
            <a:ext cx="6051003" cy="16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is the physical interpretation of the quantitative calculation?</a:t>
            </a:r>
            <a:endParaRPr lang="es-CL" sz="1400" dirty="0"/>
          </a:p>
          <a:p>
            <a:endParaRPr lang="en-US" sz="1300" dirty="0">
              <a:solidFill>
                <a:prstClr val="black"/>
              </a:solidFill>
            </a:endParaRPr>
          </a:p>
          <a:p>
            <a:r>
              <a:rPr lang="en-US" sz="1200" dirty="0"/>
              <a:t>Students should indicate that the momentum or amount of movement will be the same before, during and after the collision. Particularly, </a:t>
            </a:r>
            <a:r>
              <a:rPr lang="en-US" sz="1200" dirty="0" smtClean="0"/>
              <a:t>inelastic </a:t>
            </a:r>
            <a:r>
              <a:rPr lang="en-US" sz="1200" dirty="0"/>
              <a:t>collision is an easy way to evaluate the conservation of momentum because of simplified </a:t>
            </a:r>
            <a:r>
              <a:rPr lang="en-US" sz="1200" dirty="0" smtClean="0"/>
              <a:t>conditions. However, a </a:t>
            </a:r>
            <a:r>
              <a:rPr lang="en-US" sz="1200" dirty="0"/>
              <a:t>more complex system (i.e. elastic  collision with two or more different mass </a:t>
            </a:r>
            <a:r>
              <a:rPr lang="en-US" sz="1200" dirty="0" smtClean="0"/>
              <a:t>carts</a:t>
            </a:r>
            <a:r>
              <a:rPr lang="en-US" sz="1200" dirty="0"/>
              <a:t>) must be viewed </a:t>
            </a:r>
            <a:r>
              <a:rPr lang="en-US" sz="1200" dirty="0" smtClean="0"/>
              <a:t>with the </a:t>
            </a:r>
            <a:r>
              <a:rPr lang="en-US" sz="1200" dirty="0" smtClean="0"/>
              <a:t>same </a:t>
            </a:r>
            <a:r>
              <a:rPr lang="en-US" sz="1200" dirty="0"/>
              <a:t>perspective.</a:t>
            </a:r>
          </a:p>
          <a:p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</a:rPr>
              <a:t>Demonstrating the conservation of momentum</a:t>
            </a:r>
            <a:endParaRPr lang="es-CL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Activities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 smtClean="0">
                <a:solidFill>
                  <a:prstClr val="white"/>
                </a:solidFill>
              </a:rPr>
              <a:t>for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 smtClean="0">
                <a:solidFill>
                  <a:prstClr val="white"/>
                </a:solidFill>
              </a:rPr>
              <a:t>further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 smtClean="0">
                <a:solidFill>
                  <a:prstClr val="white"/>
                </a:solidFill>
              </a:rPr>
              <a:t>application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</a:rPr>
              <a:t>Demonstrating the conservation of momentum</a:t>
            </a:r>
            <a:endParaRPr lang="es-CL" sz="105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366" y="2694238"/>
            <a:ext cx="6319096" cy="239094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365" y="2600760"/>
            <a:ext cx="6319097" cy="8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506709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522017" y="2564904"/>
            <a:ext cx="616344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 ball of 4 kg is moving at a speed of 10 m/s </a:t>
            </a:r>
            <a:r>
              <a:rPr lang="en-US" sz="1400" b="1" dirty="0" smtClean="0"/>
              <a:t>on </a:t>
            </a:r>
            <a:r>
              <a:rPr lang="en-US" sz="1400" b="1" dirty="0" smtClean="0"/>
              <a:t>a frictionless surface. It collides </a:t>
            </a:r>
            <a:r>
              <a:rPr lang="en-US" sz="1400" b="1" dirty="0" smtClean="0"/>
              <a:t>with a </a:t>
            </a:r>
            <a:r>
              <a:rPr lang="en-US" sz="1400" b="1" dirty="0" smtClean="0"/>
              <a:t>3 </a:t>
            </a:r>
            <a:r>
              <a:rPr lang="en-US" sz="1400" b="1" dirty="0" smtClean="0"/>
              <a:t>kg </a:t>
            </a:r>
            <a:r>
              <a:rPr lang="en-US" sz="1400" b="1" dirty="0" smtClean="0"/>
              <a:t>ball moving  in the same direction at 5 m/s. What is the final velocity of the system after the </a:t>
            </a:r>
            <a:r>
              <a:rPr lang="en-US" sz="1400" b="1" dirty="0" smtClean="0"/>
              <a:t>collision (consider </a:t>
            </a:r>
            <a:r>
              <a:rPr lang="en-US" sz="1400" b="1" dirty="0" smtClean="0"/>
              <a:t>the two balls together after the collision</a:t>
            </a:r>
            <a:r>
              <a:rPr lang="en-US" sz="1400" b="1" dirty="0" smtClean="0"/>
              <a:t>)?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200" dirty="0" smtClean="0"/>
              <a:t>Students should use the conservation of momentum law to find the solution, in particular          </a:t>
            </a:r>
            <a:r>
              <a:rPr lang="en-US" sz="1200" dirty="0" smtClean="0"/>
              <a:t>equation </a:t>
            </a:r>
            <a:r>
              <a:rPr lang="en-US" sz="1200" dirty="0" smtClean="0"/>
              <a:t>(4):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600" dirty="0" smtClean="0"/>
              <a:t>4 </a:t>
            </a:r>
            <a:r>
              <a:rPr lang="en-US" sz="1600" dirty="0"/>
              <a:t>[Kg] * 10 [m/s] + 3 [Kg] * 5 [m/s] = 7 [Kg] *</a:t>
            </a:r>
            <a:r>
              <a:rPr lang="en-US" sz="1600" dirty="0" err="1"/>
              <a:t>V</a:t>
            </a:r>
            <a:r>
              <a:rPr lang="en-US" sz="1600" baseline="-25000" dirty="0" err="1"/>
              <a:t>f</a:t>
            </a:r>
            <a:endParaRPr lang="es-CL" sz="1600" dirty="0"/>
          </a:p>
          <a:p>
            <a:endParaRPr lang="en-US" sz="1200" dirty="0" smtClean="0"/>
          </a:p>
          <a:p>
            <a:r>
              <a:rPr lang="en-US" sz="1200" dirty="0" smtClean="0"/>
              <a:t>Solving </a:t>
            </a:r>
            <a:r>
              <a:rPr lang="en-US" sz="1200" dirty="0"/>
              <a:t>the equation, the final velocity of the system after the collision is 7.857 m/s.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742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baseline="30000" dirty="0" err="1" smtClean="0">
                <a:solidFill>
                  <a:prstClr val="white"/>
                </a:solidFill>
              </a:rPr>
              <a:t>Activities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 smtClean="0">
                <a:solidFill>
                  <a:prstClr val="white"/>
                </a:solidFill>
              </a:rPr>
              <a:t>for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 smtClean="0">
                <a:solidFill>
                  <a:prstClr val="white"/>
                </a:solidFill>
              </a:rPr>
              <a:t>further</a:t>
            </a:r>
            <a:r>
              <a:rPr lang="es-ES_tradnl" sz="2400" b="1" baseline="30000" dirty="0" smtClean="0">
                <a:solidFill>
                  <a:prstClr val="white"/>
                </a:solidFill>
              </a:rPr>
              <a:t> </a:t>
            </a:r>
            <a:r>
              <a:rPr lang="es-ES_tradnl" sz="2400" b="1" baseline="30000" dirty="0" err="1" smtClean="0">
                <a:solidFill>
                  <a:prstClr val="white"/>
                </a:solidFill>
              </a:rPr>
              <a:t>application</a:t>
            </a: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A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Change</a:t>
            </a:r>
            <a:r>
              <a:rPr lang="es-ES_tradnl" sz="3000" b="1" baseline="30000" dirty="0">
                <a:solidFill>
                  <a:prstClr val="white"/>
                </a:solidFill>
                <a:cs typeface="Calibri" pitchFamily="34" charset="0"/>
              </a:rPr>
              <a:t> in </a:t>
            </a:r>
            <a:r>
              <a:rPr lang="es-ES_tradnl" sz="3000" b="1" baseline="30000" dirty="0" err="1">
                <a:solidFill>
                  <a:prstClr val="white"/>
                </a:solidFill>
                <a:cs typeface="Calibri" pitchFamily="34" charset="0"/>
              </a:rPr>
              <a:t>Momentum</a:t>
            </a:r>
            <a:endParaRPr lang="es-ES_tradnl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</a:rPr>
              <a:t>Demonstrating the conservation of momentum</a:t>
            </a:r>
            <a:endParaRPr lang="es-CL" sz="105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366" y="2694238"/>
            <a:ext cx="6319096" cy="21029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365" y="2600760"/>
            <a:ext cx="6319097" cy="98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506709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522017" y="2744341"/>
            <a:ext cx="61634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You want to estimate the velocity of a </a:t>
            </a:r>
            <a:r>
              <a:rPr lang="en-US" sz="1400" b="1" dirty="0" smtClean="0"/>
              <a:t>40 g </a:t>
            </a:r>
            <a:r>
              <a:rPr lang="en-US" sz="1400" b="1" dirty="0"/>
              <a:t>golf ball after a golf club hit it. Looking at the player </a:t>
            </a:r>
            <a:r>
              <a:rPr lang="en-US" sz="1400" b="1" dirty="0" smtClean="0"/>
              <a:t>statistics</a:t>
            </a:r>
            <a:r>
              <a:rPr lang="en-US" sz="1400" b="1" dirty="0"/>
              <a:t>, </a:t>
            </a:r>
            <a:r>
              <a:rPr lang="en-US" sz="1400" b="1" dirty="0" smtClean="0"/>
              <a:t>you find </a:t>
            </a:r>
            <a:r>
              <a:rPr lang="en-US" sz="1400" b="1" dirty="0" smtClean="0"/>
              <a:t>the </a:t>
            </a:r>
            <a:r>
              <a:rPr lang="en-US" sz="1400" b="1" dirty="0"/>
              <a:t>ball was hit with a 0.5 </a:t>
            </a:r>
            <a:r>
              <a:rPr lang="en-US" sz="1400" b="1" dirty="0" smtClean="0"/>
              <a:t>kg </a:t>
            </a:r>
            <a:r>
              <a:rPr lang="en-US" sz="1400" b="1" dirty="0"/>
              <a:t>golf club </a:t>
            </a:r>
            <a:r>
              <a:rPr lang="en-US" sz="1400" b="1" dirty="0" smtClean="0"/>
              <a:t>at </a:t>
            </a:r>
            <a:r>
              <a:rPr lang="en-US" sz="1400" b="1" dirty="0"/>
              <a:t>60 </a:t>
            </a:r>
            <a:r>
              <a:rPr lang="en-US" sz="1400" b="1" dirty="0" smtClean="0"/>
              <a:t>m/s. </a:t>
            </a:r>
            <a:r>
              <a:rPr lang="en-US" sz="1400" b="1" dirty="0"/>
              <a:t>What was the velocity?</a:t>
            </a:r>
            <a:endParaRPr lang="es-CL" sz="1400" dirty="0"/>
          </a:p>
          <a:p>
            <a:endParaRPr lang="en-US" sz="1400" b="1" dirty="0" smtClean="0">
              <a:solidFill>
                <a:prstClr val="black"/>
              </a:solidFill>
            </a:endParaRPr>
          </a:p>
          <a:p>
            <a:r>
              <a:rPr lang="en-US" sz="1200" dirty="0"/>
              <a:t>Students should consider </a:t>
            </a:r>
            <a:r>
              <a:rPr lang="en-US" sz="1200" dirty="0" smtClean="0"/>
              <a:t>that the </a:t>
            </a:r>
            <a:r>
              <a:rPr lang="en-US" sz="1200" dirty="0"/>
              <a:t>ball initially is at rest (initial velocity = 0 ) and after the strike the club velocity will be 0. </a:t>
            </a:r>
            <a:r>
              <a:rPr lang="en-US" sz="1200" dirty="0" smtClean="0"/>
              <a:t>Then they should </a:t>
            </a:r>
            <a:r>
              <a:rPr lang="en-US" sz="1200" dirty="0"/>
              <a:t>calculate the initial momentum (</a:t>
            </a:r>
            <a:r>
              <a:rPr lang="en-US" sz="1200" dirty="0" smtClean="0"/>
              <a:t>0.5 kg </a:t>
            </a:r>
            <a:r>
              <a:rPr lang="en-US" sz="1200" dirty="0"/>
              <a:t>times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60 m/s). </a:t>
            </a:r>
            <a:r>
              <a:rPr lang="en-US" sz="1200" dirty="0"/>
              <a:t>After obtaining this information, they can calculate the displacement speed of the ball, supposing there are not other forces acting </a:t>
            </a:r>
            <a:r>
              <a:rPr lang="en-US" sz="1200" dirty="0" smtClean="0"/>
              <a:t>on </a:t>
            </a:r>
            <a:r>
              <a:rPr lang="en-US" sz="1200" dirty="0" smtClean="0"/>
              <a:t>the ball </a:t>
            </a:r>
            <a:r>
              <a:rPr lang="en-US" sz="1200" dirty="0"/>
              <a:t>(30 </a:t>
            </a:r>
            <a:r>
              <a:rPr lang="en-US" sz="1200" dirty="0" smtClean="0"/>
              <a:t>Kg*m*s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 </a:t>
            </a:r>
            <a:r>
              <a:rPr lang="en-US" sz="1200" dirty="0"/>
              <a:t>/ 0.04 </a:t>
            </a:r>
            <a:r>
              <a:rPr lang="en-US" sz="1200" dirty="0" smtClean="0"/>
              <a:t>k</a:t>
            </a:r>
            <a:r>
              <a:rPr lang="en-US" sz="1200" dirty="0" smtClean="0"/>
              <a:t>g </a:t>
            </a:r>
            <a:r>
              <a:rPr lang="en-US" sz="1200" dirty="0"/>
              <a:t>= </a:t>
            </a:r>
            <a:r>
              <a:rPr lang="en-US" sz="1200" dirty="0" err="1"/>
              <a:t>V</a:t>
            </a:r>
            <a:r>
              <a:rPr lang="en-US" sz="1200" baseline="-25000" dirty="0" err="1"/>
              <a:t>ball</a:t>
            </a:r>
            <a:r>
              <a:rPr lang="en-US" sz="1200" dirty="0" smtClean="0"/>
              <a:t>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885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4 Imagen" descr="bolas pool-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4612" y="4974942"/>
            <a:ext cx="4214842" cy="155040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555625" y="2420888"/>
            <a:ext cx="617674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9B19A"/>
                </a:solidFill>
              </a:rPr>
              <a:t>The aim of the introduction is to focus students on the subject of the class by refreshing acquired knowledge and asking </a:t>
            </a:r>
            <a:r>
              <a:rPr lang="en-US" sz="1400" dirty="0" smtClean="0">
                <a:solidFill>
                  <a:srgbClr val="29B19A"/>
                </a:solidFill>
              </a:rPr>
              <a:t>questions which encourage research </a:t>
            </a:r>
            <a:r>
              <a:rPr lang="en-US" sz="1400" dirty="0">
                <a:solidFill>
                  <a:srgbClr val="29B19A"/>
                </a:solidFill>
              </a:rPr>
              <a:t>development. Then, key concepts of the theoretical framework which will be used by the students during the class are taught. </a:t>
            </a:r>
            <a:endParaRPr lang="es-CL" sz="1400" dirty="0">
              <a:solidFill>
                <a:srgbClr val="29B19A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572132" y="1785926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theoretical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background</a:t>
            </a:r>
            <a:r>
              <a:rPr lang="es-ES_tradnl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03647" y="2276872"/>
            <a:ext cx="6581751" cy="1224136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>
            <a:off x="1555626" y="3700189"/>
            <a:ext cx="6176746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our everyday life, </a:t>
            </a:r>
            <a:r>
              <a:rPr lang="en-US" sz="1400" dirty="0" smtClean="0"/>
              <a:t>physical </a:t>
            </a:r>
            <a:r>
              <a:rPr lang="en-US" sz="1400" dirty="0" smtClean="0"/>
              <a:t>phenomena occur </a:t>
            </a:r>
            <a:r>
              <a:rPr lang="en-US" sz="1400" dirty="0" smtClean="0"/>
              <a:t>all the time. Undoubtedly</a:t>
            </a:r>
            <a:r>
              <a:rPr lang="en-US" sz="1400" dirty="0" smtClean="0"/>
              <a:t>, </a:t>
            </a:r>
            <a:r>
              <a:rPr lang="en-US" sz="1400" dirty="0" smtClean="0"/>
              <a:t>movement versus </a:t>
            </a:r>
            <a:r>
              <a:rPr lang="en-US" sz="1400" dirty="0" smtClean="0"/>
              <a:t>force are shown when you </a:t>
            </a:r>
            <a:r>
              <a:rPr lang="en-US" sz="1400" dirty="0" smtClean="0"/>
              <a:t>carry a backpack and run </a:t>
            </a:r>
            <a:r>
              <a:rPr lang="en-US" sz="1400" dirty="0" smtClean="0"/>
              <a:t>to </a:t>
            </a:r>
            <a:r>
              <a:rPr lang="en-US" sz="1400" dirty="0" smtClean="0"/>
              <a:t>school </a:t>
            </a:r>
            <a:r>
              <a:rPr lang="en-US" sz="1400" dirty="0" smtClean="0"/>
              <a:t>because </a:t>
            </a:r>
            <a:r>
              <a:rPr lang="en-US" sz="1400" dirty="0" smtClean="0"/>
              <a:t>you’re late. Equally when we </a:t>
            </a:r>
            <a:r>
              <a:rPr lang="en-US" sz="1400" dirty="0" smtClean="0"/>
              <a:t>see different </a:t>
            </a:r>
            <a:r>
              <a:rPr lang="en-US" sz="1400" dirty="0" smtClean="0"/>
              <a:t>sized objects in various shapes moving </a:t>
            </a:r>
            <a:r>
              <a:rPr lang="en-US" sz="1400" dirty="0" smtClean="0"/>
              <a:t>as a consequence of force application. </a:t>
            </a:r>
            <a:r>
              <a:rPr lang="en-US" sz="1400" dirty="0" smtClean="0"/>
              <a:t>A particular example of this </a:t>
            </a:r>
            <a:r>
              <a:rPr lang="en-US" sz="1400" dirty="0" smtClean="0"/>
              <a:t>physical connection can be </a:t>
            </a:r>
            <a:r>
              <a:rPr lang="en-US" sz="1400" dirty="0" smtClean="0"/>
              <a:t>observed when a </a:t>
            </a:r>
            <a:r>
              <a:rPr lang="en-US" sz="1400" dirty="0" smtClean="0"/>
              <a:t>rugby player </a:t>
            </a:r>
            <a:r>
              <a:rPr lang="en-US" sz="1400" dirty="0" smtClean="0"/>
              <a:t>collides </a:t>
            </a:r>
            <a:r>
              <a:rPr lang="en-US" sz="1400" dirty="0" smtClean="0"/>
              <a:t>with another player to stop </a:t>
            </a:r>
            <a:r>
              <a:rPr lang="en-US" sz="1400" dirty="0" smtClean="0"/>
              <a:t>his movement, or </a:t>
            </a:r>
            <a:r>
              <a:rPr lang="en-US" sz="1400" dirty="0" smtClean="0"/>
              <a:t>when </a:t>
            </a:r>
            <a:r>
              <a:rPr lang="en-US" sz="1400" dirty="0" smtClean="0"/>
              <a:t>two p</a:t>
            </a:r>
            <a:r>
              <a:rPr lang="en-US" sz="1400" dirty="0" smtClean="0"/>
              <a:t>ool balls collide.</a:t>
            </a:r>
          </a:p>
          <a:p>
            <a:endParaRPr lang="es-CL" sz="1400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 Change in Momentum</a:t>
            </a:r>
            <a:endParaRPr lang="es-ES_tradnl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927" y="2576871"/>
            <a:ext cx="6665153" cy="63610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434686"/>
            <a:ext cx="428625" cy="438150"/>
          </a:xfrm>
          <a:prstGeom prst="ellipse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71604" y="2643182"/>
            <a:ext cx="6168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What are the similarities </a:t>
            </a:r>
            <a:r>
              <a:rPr lang="en-US" sz="1400" b="1" dirty="0" smtClean="0"/>
              <a:t>between a car </a:t>
            </a:r>
            <a:r>
              <a:rPr lang="en-US" sz="1400" b="1" dirty="0" smtClean="0"/>
              <a:t>crash</a:t>
            </a:r>
            <a:r>
              <a:rPr lang="en-US" sz="1400" b="1" dirty="0" smtClean="0"/>
              <a:t>, a rugby </a:t>
            </a:r>
            <a:r>
              <a:rPr lang="en-US" sz="1400" b="1" dirty="0" smtClean="0"/>
              <a:t>match and a </a:t>
            </a:r>
            <a:r>
              <a:rPr lang="en-US" sz="1400" b="1" dirty="0" smtClean="0"/>
              <a:t>pool game? </a:t>
            </a:r>
            <a:endParaRPr lang="es-CL" sz="14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312" y="3584983"/>
            <a:ext cx="6665153" cy="63610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001" y="3442798"/>
            <a:ext cx="428625" cy="438150"/>
          </a:xfrm>
          <a:prstGeom prst="ellipse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567011" y="3730830"/>
            <a:ext cx="545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How do </a:t>
            </a:r>
            <a:r>
              <a:rPr lang="en-US" sz="1400" b="1" dirty="0" smtClean="0"/>
              <a:t>does the displacement velocity vary </a:t>
            </a:r>
            <a:r>
              <a:rPr lang="en-US" sz="1400" b="1" dirty="0" smtClean="0"/>
              <a:t>when two </a:t>
            </a:r>
            <a:r>
              <a:rPr lang="en-US" sz="1400" b="1" dirty="0" smtClean="0"/>
              <a:t>bodies </a:t>
            </a:r>
            <a:r>
              <a:rPr lang="en-US" sz="1400" b="1" dirty="0" smtClean="0"/>
              <a:t>collide?</a:t>
            </a:r>
            <a:endParaRPr lang="es-CL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555626" y="4365104"/>
            <a:ext cx="66167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Carry out the experiment activity with your class so that at the end you’ll be able to answer the following question</a:t>
            </a:r>
            <a:r>
              <a:rPr lang="en-US" sz="1400" dirty="0" smtClean="0"/>
              <a:t>.</a:t>
            </a:r>
            <a:endParaRPr lang="es-CL" sz="1400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312" y="5025143"/>
            <a:ext cx="6665153" cy="63610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001" y="4882958"/>
            <a:ext cx="428625" cy="438150"/>
          </a:xfrm>
          <a:prstGeom prst="ellipse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567011" y="5170990"/>
            <a:ext cx="389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What does the amount of movement depend on? </a:t>
            </a:r>
            <a:endParaRPr lang="es-CL" sz="1400" dirty="0"/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 Change in Momentum</a:t>
            </a:r>
            <a:endParaRPr lang="es-ES_tradnl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610" y="2708920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797533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Theoretical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32608" y="3236783"/>
            <a:ext cx="63517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Momentum  or the </a:t>
            </a:r>
            <a:r>
              <a:rPr lang="en-US" sz="1400" dirty="0" smtClean="0"/>
              <a:t>amount </a:t>
            </a:r>
            <a:r>
              <a:rPr lang="en-US" sz="1400" dirty="0" smtClean="0"/>
              <a:t>of </a:t>
            </a:r>
            <a:r>
              <a:rPr lang="en-US" sz="1400" dirty="0" smtClean="0"/>
              <a:t>movement </a:t>
            </a:r>
            <a:r>
              <a:rPr lang="en-US" sz="1400" dirty="0" smtClean="0"/>
              <a:t>is a physical concept which describes the motions of an </a:t>
            </a:r>
            <a:r>
              <a:rPr lang="en-US" sz="1400" dirty="0" smtClean="0"/>
              <a:t>object </a:t>
            </a:r>
            <a:r>
              <a:rPr lang="en-US" sz="1400" dirty="0" smtClean="0"/>
              <a:t>relative to the displacement speed and mass. </a:t>
            </a:r>
            <a:r>
              <a:rPr lang="en-US" sz="1400" dirty="0" smtClean="0"/>
              <a:t>Like</a:t>
            </a:r>
            <a:r>
              <a:rPr lang="en-US" sz="1400" dirty="0" smtClean="0"/>
              <a:t> </a:t>
            </a:r>
            <a:r>
              <a:rPr lang="en-US" sz="1400" dirty="0" smtClean="0"/>
              <a:t>every </a:t>
            </a:r>
            <a:r>
              <a:rPr lang="en-US" sz="1400" dirty="0" smtClean="0"/>
              <a:t>vector, momentum </a:t>
            </a:r>
            <a:r>
              <a:rPr lang="en-US" sz="1400" dirty="0" smtClean="0"/>
              <a:t>has magnitude and direction. If we have a </a:t>
            </a:r>
            <a:r>
              <a:rPr lang="en-US" sz="1400" dirty="0" smtClean="0"/>
              <a:t>two-body </a:t>
            </a:r>
            <a:r>
              <a:rPr lang="en-US" sz="1400" dirty="0" smtClean="0"/>
              <a:t>system, supposing the frictional force is negligible, the global momentum (p) will be constant i.e. the amount of movement previous and after the </a:t>
            </a:r>
            <a:r>
              <a:rPr lang="en-US" sz="1400" dirty="0" smtClean="0"/>
              <a:t>collision  </a:t>
            </a:r>
            <a:r>
              <a:rPr lang="en-US" sz="1400" dirty="0" smtClean="0"/>
              <a:t>will be equivalent. This physical principle  is called the Conservation of Momentum.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                 </a:t>
            </a:r>
          </a:p>
          <a:p>
            <a:endParaRPr lang="en-US" sz="1400" dirty="0" smtClean="0"/>
          </a:p>
          <a:p>
            <a:r>
              <a:rPr lang="en-US" sz="1400" dirty="0" smtClean="0"/>
              <a:t> 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 Change in Momentum</a:t>
            </a:r>
            <a:endParaRPr lang="es-ES_tradnl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493016"/>
            <a:ext cx="63136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 smtClean="0"/>
              <a:t>collision </a:t>
            </a:r>
            <a:r>
              <a:rPr lang="en-US" sz="1400" dirty="0" smtClean="0"/>
              <a:t>between the bodies </a:t>
            </a:r>
            <a:r>
              <a:rPr lang="en-US" sz="1400" dirty="0" smtClean="0"/>
              <a:t>may</a:t>
            </a:r>
            <a:r>
              <a:rPr lang="en-US" sz="1400" dirty="0" smtClean="0"/>
              <a:t> </a:t>
            </a:r>
            <a:r>
              <a:rPr lang="en-US" sz="1400" dirty="0" smtClean="0"/>
              <a:t>be elastic or inelastic. This law can be expressed mathematically  in the following equation: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 Change in Momentum</a:t>
            </a:r>
            <a:endParaRPr lang="es-ES_tradnl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15206" y="3212515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(eq.1)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597016" y="3647465"/>
            <a:ext cx="347326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Where,</a:t>
            </a:r>
          </a:p>
          <a:p>
            <a:r>
              <a:rPr lang="en-US" sz="1400" dirty="0"/>
              <a:t>p    : momentum </a:t>
            </a:r>
            <a:r>
              <a:rPr lang="en-US" sz="1400" dirty="0" smtClean="0"/>
              <a:t>[kg </a:t>
            </a:r>
            <a:r>
              <a:rPr lang="en-US" sz="1400" dirty="0"/>
              <a:t>m s</a:t>
            </a:r>
            <a:r>
              <a:rPr lang="en-US" sz="1400" baseline="30000" dirty="0"/>
              <a:t>-2</a:t>
            </a:r>
            <a:r>
              <a:rPr lang="en-US" sz="1400" dirty="0"/>
              <a:t>]</a:t>
            </a:r>
            <a:endParaRPr lang="es-CL" sz="1400" dirty="0"/>
          </a:p>
          <a:p>
            <a:r>
              <a:rPr lang="en-US" sz="1400" dirty="0"/>
              <a:t>m  : mass of the body [kg]</a:t>
            </a:r>
            <a:endParaRPr lang="es-CL" sz="1400" dirty="0"/>
          </a:p>
          <a:p>
            <a:r>
              <a:rPr lang="en-US" sz="1400" dirty="0"/>
              <a:t>v  : velocity [m s]</a:t>
            </a:r>
            <a:endParaRPr lang="es-CL" sz="1400" dirty="0"/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1643042" y="4744428"/>
            <a:ext cx="45720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Considering two bodies (A,B): 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1 Rectángulo"/>
              <p:cNvSpPr/>
              <p:nvPr/>
            </p:nvSpPr>
            <p:spPr>
              <a:xfrm>
                <a:off x="3929058" y="3160252"/>
                <a:ext cx="1037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/>
                          </m:ctrlPr>
                        </m:accPr>
                        <m:e>
                          <m:r>
                            <a:rPr lang="en-US" i="1"/>
                            <m:t>𝑝</m:t>
                          </m:r>
                        </m:e>
                      </m:acc>
                      <m:r>
                        <a:rPr lang="en-US" i="1"/>
                        <m:t>= </m:t>
                      </m:r>
                      <m:r>
                        <a:rPr lang="en-US" i="1"/>
                        <m:t>𝑚</m:t>
                      </m:r>
                      <m:acc>
                        <m:accPr>
                          <m:chr m:val="⃗"/>
                          <m:ctrlPr>
                            <a:rPr lang="es-CL" i="1"/>
                          </m:ctrlPr>
                        </m:accPr>
                        <m:e>
                          <m:r>
                            <a:rPr lang="en-US" i="1"/>
                            <m:t>𝑣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58" y="3160252"/>
                <a:ext cx="1037463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2 Rectángulo"/>
              <p:cNvSpPr/>
              <p:nvPr/>
            </p:nvSpPr>
            <p:spPr>
              <a:xfrm>
                <a:off x="2987824" y="5320492"/>
                <a:ext cx="1337033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/>
                          </m:ctrlPr>
                        </m:acc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𝑝</m:t>
                              </m:r>
                            </m:e>
                            <m:sub>
                              <m:r>
                                <a:rPr lang="en-US" i="1"/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𝐴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320492"/>
                <a:ext cx="1337033" cy="39626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3 Rectángulo"/>
              <p:cNvSpPr/>
              <p:nvPr/>
            </p:nvSpPr>
            <p:spPr>
              <a:xfrm>
                <a:off x="4503893" y="5336994"/>
                <a:ext cx="1346651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/>
                          </m:ctrlPr>
                        </m:acc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𝑝</m:t>
                              </m:r>
                            </m:e>
                            <m:sub>
                              <m:r>
                                <a:rPr lang="en-US" i="1"/>
                                <m:t>𝐵</m:t>
                              </m:r>
                            </m:sub>
                          </m:sSub>
                        </m:e>
                      </m:acc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𝐵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893" y="5336994"/>
                <a:ext cx="1346651" cy="39626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14414" y="2780928"/>
            <a:ext cx="60007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are going to take </a:t>
            </a:r>
            <a:r>
              <a:rPr lang="en-US" sz="1400" dirty="0" smtClean="0"/>
              <a:t>into account two </a:t>
            </a:r>
            <a:r>
              <a:rPr lang="en-US" sz="1400" dirty="0" smtClean="0"/>
              <a:t>kinds of </a:t>
            </a:r>
            <a:r>
              <a:rPr lang="en-US" sz="1400" dirty="0" smtClean="0"/>
              <a:t>collisions in two </a:t>
            </a:r>
            <a:r>
              <a:rPr lang="en-US" sz="1400" dirty="0" smtClean="0"/>
              <a:t>situations, before (</a:t>
            </a:r>
            <a:r>
              <a:rPr lang="en-US" sz="1400" dirty="0" err="1" smtClean="0"/>
              <a:t>i</a:t>
            </a:r>
            <a:r>
              <a:rPr lang="en-US" sz="1400" dirty="0" smtClean="0"/>
              <a:t>) and after (f):</a:t>
            </a:r>
            <a:endParaRPr lang="es-CL" sz="1400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 Change in Momentum</a:t>
            </a:r>
            <a:endParaRPr lang="es-ES_tradnl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14414" y="3933056"/>
            <a:ext cx="72866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the </a:t>
            </a:r>
            <a:r>
              <a:rPr lang="en-US" sz="1400" dirty="0" smtClean="0"/>
              <a:t>collision </a:t>
            </a:r>
            <a:r>
              <a:rPr lang="en-US" sz="1400" dirty="0" smtClean="0"/>
              <a:t>is elastic </a:t>
            </a:r>
            <a:endParaRPr lang="es-CL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215206" y="3481263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(eq.2)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215206" y="4489375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(eq.3)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1 Rectángulo"/>
              <p:cNvSpPr/>
              <p:nvPr/>
            </p:nvSpPr>
            <p:spPr>
              <a:xfrm>
                <a:off x="3205943" y="3392778"/>
                <a:ext cx="2798780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/>
                          </m:ctrlPr>
                        </m:acc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𝑝</m:t>
                              </m:r>
                            </m:e>
                            <m:sub>
                              <m:r>
                                <a:rPr lang="en-US" i="1"/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i="1"/>
                        <m:t>+ </m:t>
                      </m:r>
                      <m:acc>
                        <m:accPr>
                          <m:chr m:val="⃗"/>
                          <m:ctrlPr>
                            <a:rPr lang="es-CL" i="1"/>
                          </m:ctrlPr>
                        </m:acc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𝑝</m:t>
                              </m:r>
                            </m:e>
                            <m:sub>
                              <m:r>
                                <a:rPr lang="en-US" i="1"/>
                                <m:t>𝐵</m:t>
                              </m:r>
                            </m:sub>
                          </m:sSub>
                        </m:e>
                      </m:acc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𝐴</m:t>
                          </m:r>
                        </m:sub>
                      </m:sSub>
                      <m:r>
                        <a:rPr lang="en-US" i="1"/>
                        <m:t>+ 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𝐵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943" y="3392778"/>
                <a:ext cx="2798780" cy="39626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2 Rectángulo"/>
              <p:cNvSpPr/>
              <p:nvPr/>
            </p:nvSpPr>
            <p:spPr>
              <a:xfrm>
                <a:off x="2717422" y="4365495"/>
                <a:ext cx="3709156" cy="431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𝐴𝑖</m:t>
                          </m:r>
                        </m:sub>
                      </m:sSub>
                      <m:r>
                        <a:rPr lang="en-US" i="1"/>
                        <m:t>+ 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𝐵𝑖</m:t>
                          </m:r>
                        </m:sub>
                      </m:sSub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𝐴𝑓</m:t>
                          </m:r>
                        </m:sub>
                      </m:sSub>
                      <m:r>
                        <a:rPr lang="en-US" i="1"/>
                        <m:t>+ 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𝐵𝑓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422" y="4365495"/>
                <a:ext cx="3709156" cy="43165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587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 Change in Momentum</a:t>
            </a:r>
            <a:endParaRPr lang="es-ES_tradnl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214414" y="2780928"/>
            <a:ext cx="72866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the </a:t>
            </a:r>
            <a:r>
              <a:rPr lang="en-US" sz="1400" dirty="0" smtClean="0"/>
              <a:t>collision </a:t>
            </a:r>
            <a:r>
              <a:rPr lang="en-US" sz="1400" dirty="0" smtClean="0"/>
              <a:t>is inelastic – meaning the two bodies continue moving together</a:t>
            </a:r>
            <a:endParaRPr lang="es-CL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286644" y="3262774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(eq.4)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214414" y="4043298"/>
            <a:ext cx="68139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But if the initial velocity of body B is </a:t>
            </a:r>
            <a:r>
              <a:rPr lang="en-US" sz="1400" dirty="0" smtClean="0"/>
              <a:t>zero                                         </a:t>
            </a:r>
            <a:r>
              <a:rPr lang="en-US" sz="1400" dirty="0" smtClean="0"/>
              <a:t>and the final velocity is the same </a:t>
            </a:r>
            <a:r>
              <a:rPr lang="en-US" sz="1400" dirty="0" smtClean="0"/>
              <a:t>for </a:t>
            </a:r>
            <a:r>
              <a:rPr lang="en-US" sz="1400" dirty="0" smtClean="0"/>
              <a:t>both mobiles, then:</a:t>
            </a:r>
            <a:endParaRPr lang="es-CL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286644" y="4671625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(eq.5)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3 Rectángulo"/>
              <p:cNvSpPr/>
              <p:nvPr/>
            </p:nvSpPr>
            <p:spPr>
              <a:xfrm>
                <a:off x="2717422" y="3138893"/>
                <a:ext cx="3709156" cy="431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𝐴𝑖</m:t>
                          </m:r>
                        </m:sub>
                      </m:sSub>
                      <m:r>
                        <a:rPr lang="en-US" i="1"/>
                        <m:t>+ 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𝐵𝑖</m:t>
                          </m:r>
                        </m:sub>
                      </m:sSub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𝐴𝑓</m:t>
                          </m:r>
                        </m:sub>
                      </m:sSub>
                      <m:r>
                        <a:rPr lang="en-US" i="1"/>
                        <m:t>+ 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𝐵𝑓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422" y="3138893"/>
                <a:ext cx="3709156" cy="43165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4 Rectángulo"/>
              <p:cNvSpPr/>
              <p:nvPr/>
            </p:nvSpPr>
            <p:spPr>
              <a:xfrm>
                <a:off x="4255076" y="4005064"/>
                <a:ext cx="1757084" cy="39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/>
                        </m:ctrlPr>
                      </m:sSubPr>
                      <m:e>
                        <m:sSub>
                          <m:sSubPr>
                            <m:ctrlPr>
                              <a:rPr lang="es-CL" i="1"/>
                            </m:ctrlPr>
                          </m:sSubPr>
                          <m:e>
                            <m:r>
                              <a:rPr lang="en-US" i="1"/>
                              <m:t>𝑚</m:t>
                            </m:r>
                          </m:e>
                          <m:sub>
                            <m:r>
                              <a:rPr lang="en-US" i="1"/>
                              <m:t>𝐵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s-CL" i="1"/>
                            </m:ctrlPr>
                          </m:accPr>
                          <m:e>
                            <m:r>
                              <a:rPr lang="en-US" i="1"/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/>
                          <m:t>𝐵𝑖</m:t>
                        </m:r>
                      </m:sub>
                    </m:sSub>
                    <m:r>
                      <a:rPr lang="en-US" i="1"/>
                      <m:t>=0</m:t>
                    </m:r>
                  </m:oMath>
                </a14:m>
                <a:r>
                  <a:rPr lang="en-US" dirty="0"/>
                  <a:t>) </a:t>
                </a:r>
                <a:endParaRPr lang="es-CL" dirty="0"/>
              </a:p>
            </p:txBody>
          </p:sp>
        </mc:Choice>
        <mc:Fallback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076" y="4005064"/>
                <a:ext cx="1757084" cy="39619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778" t="-6154" r="-2083" b="-184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5 Rectángulo"/>
              <p:cNvSpPr/>
              <p:nvPr/>
            </p:nvSpPr>
            <p:spPr>
              <a:xfrm>
                <a:off x="3160555" y="4543898"/>
                <a:ext cx="2822889" cy="43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𝐴𝑖</m:t>
                          </m:r>
                        </m:sub>
                      </m:sSub>
                      <m:r>
                        <a:rPr lang="en-US" i="1"/>
                        <m:t>=(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r>
                            <a:rPr lang="en-US" i="1"/>
                            <m:t>𝑚</m:t>
                          </m:r>
                        </m:e>
                        <m:sub>
                          <m:r>
                            <a:rPr lang="en-US" i="1"/>
                            <m:t>𝐴</m:t>
                          </m:r>
                        </m:sub>
                      </m:sSub>
                      <m:r>
                        <a:rPr lang="en-US" i="1"/>
                        <m:t>+ </m:t>
                      </m:r>
                      <m:sSub>
                        <m:sSubPr>
                          <m:ctrlPr>
                            <a:rPr lang="es-CL" i="1"/>
                          </m:ctrlPr>
                        </m:sSubPr>
                        <m:e>
                          <m:sSub>
                            <m:sSubPr>
                              <m:ctrlPr>
                                <a:rPr lang="es-CL" i="1"/>
                              </m:ctrlPr>
                            </m:sSubPr>
                            <m:e>
                              <m:r>
                                <a:rPr lang="en-US" i="1"/>
                                <m:t>𝑚</m:t>
                              </m:r>
                            </m:e>
                            <m:sub>
                              <m:r>
                                <a:rPr lang="en-US" i="1"/>
                                <m:t>𝐵</m:t>
                              </m:r>
                              <m:r>
                                <a:rPr lang="en-US" i="1"/>
                                <m:t> </m:t>
                              </m:r>
                            </m:sub>
                          </m:sSub>
                          <m:r>
                            <a:rPr lang="en-US" i="1"/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s-CL" i="1"/>
                              </m:ctrlPr>
                            </m:accPr>
                            <m:e>
                              <m:r>
                                <a:rPr lang="en-US" i="1"/>
                                <m:t> </m:t>
                              </m:r>
                              <m:r>
                                <a:rPr lang="en-US" i="1"/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𝐴𝐵𝑓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555" y="4543898"/>
                <a:ext cx="2822889" cy="43550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468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961" y="2564904"/>
            <a:ext cx="6267450" cy="64807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913617" y="2708920"/>
            <a:ext cx="58267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rgbClr val="00CC99"/>
                </a:solidFill>
              </a:rPr>
              <a:t>Now students are encouraged to raise a hypothesis which must be tested with an experiment.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961" y="3499178"/>
            <a:ext cx="6267450" cy="86592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356992"/>
            <a:ext cx="428625" cy="43815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907704" y="3670531"/>
            <a:ext cx="572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is the momentum between two identical mass mobiles in an inelastic </a:t>
            </a:r>
            <a:r>
              <a:rPr lang="en-US" sz="1400" b="1" dirty="0" smtClean="0"/>
              <a:t>collision?</a:t>
            </a:r>
            <a:endParaRPr lang="en-US" sz="1400" b="1" dirty="0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 Change in Momentum</a:t>
            </a:r>
            <a:endParaRPr lang="es-ES_tradnl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429326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Demonstrating the conservation of momentum</a:t>
            </a:r>
            <a:endParaRPr lang="es-CL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6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1590</Words>
  <Application>Microsoft Office PowerPoint</Application>
  <PresentationFormat>On-screen Show (4:3)</PresentationFormat>
  <Paragraphs>216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rebecca</cp:lastModifiedBy>
  <cp:revision>167</cp:revision>
  <dcterms:created xsi:type="dcterms:W3CDTF">2012-09-11T15:34:37Z</dcterms:created>
  <dcterms:modified xsi:type="dcterms:W3CDTF">2013-04-27T13:50:59Z</dcterms:modified>
</cp:coreProperties>
</file>